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8" d="100"/>
          <a:sy n="98" d="100"/>
        </p:scale>
        <p:origin x="28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21898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alphaModFix amt="35000"/>
          </a:blip>
          <a:stretch>
            <a:fillRect/>
          </a:stretch>
        </p:blipFill>
        <p:spPr>
          <a:xfrm>
            <a:off x="0" y="0"/>
            <a:ext cx="5486400" cy="8229600"/>
          </a:xfrm>
          <a:prstGeom prst="rect">
            <a:avLst/>
          </a:prstGeom>
        </p:spPr>
      </p:pic>
      <p:sp>
        <p:nvSpPr>
          <p:cNvPr id="5" name="Text 2"/>
          <p:cNvSpPr/>
          <p:nvPr/>
        </p:nvSpPr>
        <p:spPr>
          <a:xfrm>
            <a:off x="6319599" y="2404110"/>
            <a:ext cx="7477601" cy="1666399"/>
          </a:xfrm>
          <a:prstGeom prst="rect">
            <a:avLst/>
          </a:prstGeom>
          <a:noFill/>
          <a:ln/>
        </p:spPr>
        <p:txBody>
          <a:bodyPr wrap="square" rtlCol="0" anchor="t"/>
          <a:lstStyle/>
          <a:p>
            <a:pPr marL="0" indent="0">
              <a:lnSpc>
                <a:spcPts val="6561"/>
              </a:lnSpc>
              <a:buNone/>
            </a:pPr>
            <a:r>
              <a:rPr lang="en-US" sz="5249" b="1" dirty="0">
                <a:solidFill>
                  <a:srgbClr val="FF726D"/>
                </a:solidFill>
                <a:latin typeface="Inconsolata" pitchFamily="34" charset="0"/>
                <a:ea typeface="Inconsolata" pitchFamily="34" charset="-122"/>
                <a:cs typeface="Inconsolata" pitchFamily="34" charset="-120"/>
              </a:rPr>
              <a:t>Library Management System</a:t>
            </a:r>
            <a:endParaRPr lang="en-US" sz="5249" dirty="0"/>
          </a:p>
        </p:txBody>
      </p:sp>
      <p:sp>
        <p:nvSpPr>
          <p:cNvPr id="6" name="Text 3"/>
          <p:cNvSpPr/>
          <p:nvPr/>
        </p:nvSpPr>
        <p:spPr>
          <a:xfrm>
            <a:off x="6319599" y="4403765"/>
            <a:ext cx="7477601"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 library management system is a proficient and easy-to-use system for managing all processes involved in a library. With just a few clicks and edits, this system eliminates the need for manual work. Data can be securely stored and records can be easily searched.</a:t>
            </a:r>
            <a:endParaRPr lang="en-US" sz="1750" dirty="0"/>
          </a:p>
        </p:txBody>
      </p:sp>
      <p:pic>
        <p:nvPicPr>
          <p:cNvPr id="8" name="Picture 7">
            <a:extLst>
              <a:ext uri="{FF2B5EF4-FFF2-40B4-BE49-F238E27FC236}">
                <a16:creationId xmlns:a16="http://schemas.microsoft.com/office/drawing/2014/main" id="{B8F46FDE-8828-2C75-3DC0-63DFB95471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858429"/>
            <a:ext cx="5486400" cy="451274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1218962"/>
            <a:ext cx="845820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The Magic of Automated Systems</a:t>
            </a:r>
            <a:endParaRPr lang="en-US" sz="4374" dirty="0"/>
          </a:p>
        </p:txBody>
      </p:sp>
      <p:pic>
        <p:nvPicPr>
          <p:cNvPr id="5" name="Image 0" descr="preencoded.png"/>
          <p:cNvPicPr>
            <a:picLocks noChangeAspect="1"/>
          </p:cNvPicPr>
          <p:nvPr/>
        </p:nvPicPr>
        <p:blipFill>
          <a:blip r:embed="rId3"/>
          <a:stretch>
            <a:fillRect/>
          </a:stretch>
        </p:blipFill>
        <p:spPr>
          <a:xfrm>
            <a:off x="2037993" y="2357676"/>
            <a:ext cx="3295888" cy="2036921"/>
          </a:xfrm>
          <a:prstGeom prst="rect">
            <a:avLst/>
          </a:prstGeom>
        </p:spPr>
      </p:pic>
      <p:sp>
        <p:nvSpPr>
          <p:cNvPr id="6" name="Text 3"/>
          <p:cNvSpPr/>
          <p:nvPr/>
        </p:nvSpPr>
        <p:spPr>
          <a:xfrm>
            <a:off x="2037993" y="4672251"/>
            <a:ext cx="3154680"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Efficiency and Accuracy</a:t>
            </a:r>
            <a:endParaRPr lang="en-US" sz="2187" dirty="0"/>
          </a:p>
        </p:txBody>
      </p:sp>
      <p:sp>
        <p:nvSpPr>
          <p:cNvPr id="7" name="Text 4"/>
          <p:cNvSpPr/>
          <p:nvPr/>
        </p:nvSpPr>
        <p:spPr>
          <a:xfrm>
            <a:off x="2037993" y="5241607"/>
            <a:ext cx="3295888" cy="1066205"/>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Automated systems ensure efficiency and accuracy in managing library operations.</a:t>
            </a:r>
            <a:endParaRPr lang="en-US" sz="1750" dirty="0"/>
          </a:p>
        </p:txBody>
      </p:sp>
      <p:pic>
        <p:nvPicPr>
          <p:cNvPr id="8" name="Image 1" descr="preencoded.png"/>
          <p:cNvPicPr>
            <a:picLocks noChangeAspect="1"/>
          </p:cNvPicPr>
          <p:nvPr/>
        </p:nvPicPr>
        <p:blipFill>
          <a:blip r:embed="rId4"/>
          <a:stretch>
            <a:fillRect/>
          </a:stretch>
        </p:blipFill>
        <p:spPr>
          <a:xfrm>
            <a:off x="5667137" y="2357676"/>
            <a:ext cx="3296007" cy="2037040"/>
          </a:xfrm>
          <a:prstGeom prst="rect">
            <a:avLst/>
          </a:prstGeom>
        </p:spPr>
      </p:pic>
      <p:sp>
        <p:nvSpPr>
          <p:cNvPr id="9" name="Text 5"/>
          <p:cNvSpPr/>
          <p:nvPr/>
        </p:nvSpPr>
        <p:spPr>
          <a:xfrm>
            <a:off x="5667137" y="4672370"/>
            <a:ext cx="3296007" cy="694373"/>
          </a:xfrm>
          <a:prstGeom prst="rect">
            <a:avLst/>
          </a:prstGeom>
          <a:noFill/>
          <a:ln/>
        </p:spPr>
        <p:txBody>
          <a:bodyPr wrap="squar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Digitalization of Records</a:t>
            </a:r>
            <a:endParaRPr lang="en-US" sz="2187" dirty="0"/>
          </a:p>
        </p:txBody>
      </p:sp>
      <p:sp>
        <p:nvSpPr>
          <p:cNvPr id="10" name="Text 6"/>
          <p:cNvSpPr/>
          <p:nvPr/>
        </p:nvSpPr>
        <p:spPr>
          <a:xfrm>
            <a:off x="5667137" y="5588913"/>
            <a:ext cx="3296007" cy="1421606"/>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Avoid the hassle of manual paperwork and digitize all library records for easy access and management.</a:t>
            </a:r>
            <a:endParaRPr lang="en-US" sz="1750" dirty="0"/>
          </a:p>
        </p:txBody>
      </p:sp>
      <p:pic>
        <p:nvPicPr>
          <p:cNvPr id="11" name="Image 2" descr="preencoded.png"/>
          <p:cNvPicPr>
            <a:picLocks noChangeAspect="1"/>
          </p:cNvPicPr>
          <p:nvPr/>
        </p:nvPicPr>
        <p:blipFill>
          <a:blip r:embed="rId5"/>
          <a:stretch>
            <a:fillRect/>
          </a:stretch>
        </p:blipFill>
        <p:spPr>
          <a:xfrm>
            <a:off x="9296400" y="2357676"/>
            <a:ext cx="3296007" cy="2037040"/>
          </a:xfrm>
          <a:prstGeom prst="rect">
            <a:avLst/>
          </a:prstGeom>
        </p:spPr>
      </p:pic>
      <p:sp>
        <p:nvSpPr>
          <p:cNvPr id="12" name="Text 7"/>
          <p:cNvSpPr/>
          <p:nvPr/>
        </p:nvSpPr>
        <p:spPr>
          <a:xfrm>
            <a:off x="9296400" y="4672370"/>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Data Analysis</a:t>
            </a:r>
            <a:endParaRPr lang="en-US" sz="2187" dirty="0"/>
          </a:p>
        </p:txBody>
      </p:sp>
      <p:sp>
        <p:nvSpPr>
          <p:cNvPr id="13" name="Text 8"/>
          <p:cNvSpPr/>
          <p:nvPr/>
        </p:nvSpPr>
        <p:spPr>
          <a:xfrm>
            <a:off x="9296400" y="5241727"/>
            <a:ext cx="3296007" cy="1421606"/>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Leverage the power of data analysis to make informed decisions and optimize library services.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643068"/>
            <a:ext cx="5332690" cy="833199"/>
          </a:xfrm>
          <a:prstGeom prst="rect">
            <a:avLst/>
          </a:prstGeom>
          <a:noFill/>
          <a:ln/>
        </p:spPr>
        <p:txBody>
          <a:bodyPr wrap="none" rtlCol="0" anchor="t"/>
          <a:lstStyle/>
          <a:p>
            <a:pPr marL="0" indent="0">
              <a:lnSpc>
                <a:spcPts val="6561"/>
              </a:lnSpc>
              <a:buNone/>
            </a:pPr>
            <a:r>
              <a:rPr lang="en-US" sz="5249" b="1" dirty="0">
                <a:solidFill>
                  <a:srgbClr val="FF726D"/>
                </a:solidFill>
                <a:latin typeface="Inconsolata" pitchFamily="34" charset="0"/>
                <a:ea typeface="Inconsolata" pitchFamily="34" charset="-122"/>
                <a:cs typeface="Inconsolata" pitchFamily="34" charset="-120"/>
              </a:rPr>
              <a:t>Conclusion</a:t>
            </a:r>
            <a:endParaRPr lang="en-US" sz="5249" dirty="0"/>
          </a:p>
        </p:txBody>
      </p:sp>
      <p:sp>
        <p:nvSpPr>
          <p:cNvPr id="6" name="Text 3"/>
          <p:cNvSpPr/>
          <p:nvPr/>
        </p:nvSpPr>
        <p:spPr>
          <a:xfrm>
            <a:off x="833199" y="3809524"/>
            <a:ext cx="7477601"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With the proposed library management system, all manual difficulties in managing a library will be rectified. Efficiency, accuracy, and easy access to information are guaranteed with this automated system. Say goodbye to the headache of manual paperwork and embrace a seamless library management experience.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914162"/>
            <a:ext cx="9306401" cy="1388745"/>
          </a:xfrm>
          <a:prstGeom prst="rect">
            <a:avLst/>
          </a:prstGeom>
          <a:noFill/>
          <a:ln/>
        </p:spPr>
        <p:txBody>
          <a:bodyPr wrap="squar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Advantages of the Library Management System</a:t>
            </a:r>
            <a:endParaRPr lang="en-US" sz="4374" dirty="0"/>
          </a:p>
        </p:txBody>
      </p:sp>
      <p:sp>
        <p:nvSpPr>
          <p:cNvPr id="6" name="Shape 3"/>
          <p:cNvSpPr/>
          <p:nvPr/>
        </p:nvSpPr>
        <p:spPr>
          <a:xfrm>
            <a:off x="833199" y="2809756"/>
            <a:ext cx="499943" cy="499943"/>
          </a:xfrm>
          <a:prstGeom prst="roundRect">
            <a:avLst>
              <a:gd name="adj" fmla="val 13333"/>
            </a:avLst>
          </a:prstGeom>
          <a:solidFill>
            <a:srgbClr val="312140"/>
          </a:solidFill>
          <a:ln/>
        </p:spPr>
      </p:sp>
      <p:sp>
        <p:nvSpPr>
          <p:cNvPr id="7" name="Text 4"/>
          <p:cNvSpPr/>
          <p:nvPr/>
        </p:nvSpPr>
        <p:spPr>
          <a:xfrm>
            <a:off x="999292" y="2851428"/>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8" name="Text 5"/>
          <p:cNvSpPr/>
          <p:nvPr/>
        </p:nvSpPr>
        <p:spPr>
          <a:xfrm>
            <a:off x="1555313" y="2886075"/>
            <a:ext cx="329184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Reduces Manual Paperwork</a:t>
            </a:r>
            <a:endParaRPr lang="en-US" sz="2187" dirty="0"/>
          </a:p>
        </p:txBody>
      </p:sp>
      <p:sp>
        <p:nvSpPr>
          <p:cNvPr id="9" name="Text 6"/>
          <p:cNvSpPr/>
          <p:nvPr/>
        </p:nvSpPr>
        <p:spPr>
          <a:xfrm>
            <a:off x="1555313" y="3455432"/>
            <a:ext cx="8584287"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Automatically records information about books, eliminating the need for manual paperwork.</a:t>
            </a:r>
            <a:endParaRPr lang="en-US" sz="1750" dirty="0"/>
          </a:p>
        </p:txBody>
      </p:sp>
      <p:sp>
        <p:nvSpPr>
          <p:cNvPr id="10" name="Shape 7"/>
          <p:cNvSpPr/>
          <p:nvPr/>
        </p:nvSpPr>
        <p:spPr>
          <a:xfrm>
            <a:off x="833199" y="4561999"/>
            <a:ext cx="499943" cy="499943"/>
          </a:xfrm>
          <a:prstGeom prst="roundRect">
            <a:avLst>
              <a:gd name="adj" fmla="val 13333"/>
            </a:avLst>
          </a:prstGeom>
          <a:solidFill>
            <a:srgbClr val="312140"/>
          </a:solidFill>
          <a:ln/>
        </p:spPr>
      </p:sp>
      <p:sp>
        <p:nvSpPr>
          <p:cNvPr id="11" name="Text 8"/>
          <p:cNvSpPr/>
          <p:nvPr/>
        </p:nvSpPr>
        <p:spPr>
          <a:xfrm>
            <a:off x="999292" y="4603671"/>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2" name="Text 9"/>
          <p:cNvSpPr/>
          <p:nvPr/>
        </p:nvSpPr>
        <p:spPr>
          <a:xfrm>
            <a:off x="1555313" y="4638318"/>
            <a:ext cx="342900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Efficient Book Management</a:t>
            </a:r>
            <a:endParaRPr lang="en-US" sz="2187" dirty="0"/>
          </a:p>
        </p:txBody>
      </p:sp>
      <p:sp>
        <p:nvSpPr>
          <p:cNvPr id="13" name="Text 10"/>
          <p:cNvSpPr/>
          <p:nvPr/>
        </p:nvSpPr>
        <p:spPr>
          <a:xfrm>
            <a:off x="1555313" y="5207675"/>
            <a:ext cx="8584287"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Enables librarians to update book information, manage availability, and track book arrivals.</a:t>
            </a:r>
            <a:endParaRPr lang="en-US" sz="1750" dirty="0"/>
          </a:p>
        </p:txBody>
      </p:sp>
      <p:sp>
        <p:nvSpPr>
          <p:cNvPr id="14" name="Shape 11"/>
          <p:cNvSpPr/>
          <p:nvPr/>
        </p:nvSpPr>
        <p:spPr>
          <a:xfrm>
            <a:off x="833199" y="6314242"/>
            <a:ext cx="499943" cy="499943"/>
          </a:xfrm>
          <a:prstGeom prst="roundRect">
            <a:avLst>
              <a:gd name="adj" fmla="val 13333"/>
            </a:avLst>
          </a:prstGeom>
          <a:solidFill>
            <a:srgbClr val="312140"/>
          </a:solidFill>
          <a:ln/>
        </p:spPr>
      </p:sp>
      <p:sp>
        <p:nvSpPr>
          <p:cNvPr id="15" name="Text 12"/>
          <p:cNvSpPr/>
          <p:nvPr/>
        </p:nvSpPr>
        <p:spPr>
          <a:xfrm>
            <a:off x="999292" y="6355913"/>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16" name="Text 13"/>
          <p:cNvSpPr/>
          <p:nvPr/>
        </p:nvSpPr>
        <p:spPr>
          <a:xfrm>
            <a:off x="1555313" y="6390561"/>
            <a:ext cx="288036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Saves Time and Effort</a:t>
            </a:r>
            <a:endParaRPr lang="en-US" sz="2187" dirty="0"/>
          </a:p>
        </p:txBody>
      </p:sp>
      <p:sp>
        <p:nvSpPr>
          <p:cNvPr id="17" name="Text 14"/>
          <p:cNvSpPr/>
          <p:nvPr/>
        </p:nvSpPr>
        <p:spPr>
          <a:xfrm>
            <a:off x="1555313" y="6959917"/>
            <a:ext cx="8584287" cy="355402"/>
          </a:xfrm>
          <a:prstGeom prst="rect">
            <a:avLst/>
          </a:prstGeom>
          <a:noFill/>
          <a:ln/>
        </p:spPr>
        <p:txBody>
          <a:bodyPr wrap="non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Eliminates the need for manual book search, saving time and effort.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alphaModFix amt="35000"/>
          </a:blip>
          <a:stretch>
            <a:fillRect/>
          </a:stretch>
        </p:blipFill>
        <p:spPr>
          <a:xfrm>
            <a:off x="9144000" y="0"/>
            <a:ext cx="5486400" cy="8229600"/>
          </a:xfrm>
          <a:prstGeom prst="rect">
            <a:avLst/>
          </a:prstGeom>
        </p:spPr>
      </p:pic>
      <p:sp>
        <p:nvSpPr>
          <p:cNvPr id="5" name="Text 2"/>
          <p:cNvSpPr/>
          <p:nvPr/>
        </p:nvSpPr>
        <p:spPr>
          <a:xfrm>
            <a:off x="833199" y="2890123"/>
            <a:ext cx="620268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Book Renting Made Easy</a:t>
            </a:r>
            <a:endParaRPr lang="en-US" sz="4374" dirty="0"/>
          </a:p>
        </p:txBody>
      </p:sp>
      <p:sp>
        <p:nvSpPr>
          <p:cNvPr id="6" name="Text 3"/>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With the library management system, users can easily rent a book by signing in with their details, and return it by the specified date. This system simplifies the book renting process, making it convenient for both book seekers and library staff.</a:t>
            </a:r>
            <a:endParaRPr lang="en-US" sz="1750" dirty="0"/>
          </a:p>
        </p:txBody>
      </p:sp>
      <p:pic>
        <p:nvPicPr>
          <p:cNvPr id="8" name="Picture 7">
            <a:extLst>
              <a:ext uri="{FF2B5EF4-FFF2-40B4-BE49-F238E27FC236}">
                <a16:creationId xmlns:a16="http://schemas.microsoft.com/office/drawing/2014/main" id="{8391D544-460B-7C54-A119-00E237734FDC}"/>
              </a:ext>
            </a:extLst>
          </p:cNvPr>
          <p:cNvPicPr>
            <a:picLocks noChangeAspect="1"/>
          </p:cNvPicPr>
          <p:nvPr/>
        </p:nvPicPr>
        <p:blipFill>
          <a:blip r:embed="rId4"/>
          <a:stretch>
            <a:fillRect/>
          </a:stretch>
        </p:blipFill>
        <p:spPr>
          <a:xfrm>
            <a:off x="9144000" y="1892207"/>
            <a:ext cx="5486401" cy="444518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959769"/>
            <a:ext cx="620268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Benefits for the Staff</a:t>
            </a:r>
            <a:endParaRPr lang="en-US" sz="4374" dirty="0"/>
          </a:p>
        </p:txBody>
      </p:sp>
      <p:sp>
        <p:nvSpPr>
          <p:cNvPr id="6" name="Shape 3"/>
          <p:cNvSpPr/>
          <p:nvPr/>
        </p:nvSpPr>
        <p:spPr>
          <a:xfrm>
            <a:off x="4490799" y="3160990"/>
            <a:ext cx="499943" cy="499943"/>
          </a:xfrm>
          <a:prstGeom prst="roundRect">
            <a:avLst>
              <a:gd name="adj" fmla="val 13333"/>
            </a:avLst>
          </a:prstGeom>
          <a:solidFill>
            <a:srgbClr val="312140"/>
          </a:solidFill>
          <a:ln/>
        </p:spPr>
      </p:sp>
      <p:sp>
        <p:nvSpPr>
          <p:cNvPr id="7" name="Text 4"/>
          <p:cNvSpPr/>
          <p:nvPr/>
        </p:nvSpPr>
        <p:spPr>
          <a:xfrm>
            <a:off x="4656892" y="3202662"/>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8" name="Text 5"/>
          <p:cNvSpPr/>
          <p:nvPr/>
        </p:nvSpPr>
        <p:spPr>
          <a:xfrm>
            <a:off x="5212913" y="3237309"/>
            <a:ext cx="480060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Extra Authorizations and Privileges</a:t>
            </a:r>
            <a:endParaRPr lang="en-US" sz="2187" dirty="0"/>
          </a:p>
        </p:txBody>
      </p:sp>
      <p:sp>
        <p:nvSpPr>
          <p:cNvPr id="9" name="Text 6"/>
          <p:cNvSpPr/>
          <p:nvPr/>
        </p:nvSpPr>
        <p:spPr>
          <a:xfrm>
            <a:off x="5212913" y="3806666"/>
            <a:ext cx="8584287"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The library management system provides staff members with additional authorizations and privileges, enhancing their efficiency and productivity.</a:t>
            </a:r>
            <a:endParaRPr lang="en-US" sz="1750" dirty="0"/>
          </a:p>
        </p:txBody>
      </p:sp>
      <p:sp>
        <p:nvSpPr>
          <p:cNvPr id="10" name="Shape 7"/>
          <p:cNvSpPr/>
          <p:nvPr/>
        </p:nvSpPr>
        <p:spPr>
          <a:xfrm>
            <a:off x="4490799" y="4913233"/>
            <a:ext cx="499943" cy="499943"/>
          </a:xfrm>
          <a:prstGeom prst="roundRect">
            <a:avLst>
              <a:gd name="adj" fmla="val 13333"/>
            </a:avLst>
          </a:prstGeom>
          <a:solidFill>
            <a:srgbClr val="312140"/>
          </a:solidFill>
          <a:ln/>
        </p:spPr>
      </p:sp>
      <p:sp>
        <p:nvSpPr>
          <p:cNvPr id="11" name="Text 8"/>
          <p:cNvSpPr/>
          <p:nvPr/>
        </p:nvSpPr>
        <p:spPr>
          <a:xfrm>
            <a:off x="4656892" y="4954905"/>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2" name="Text 9"/>
          <p:cNvSpPr/>
          <p:nvPr/>
        </p:nvSpPr>
        <p:spPr>
          <a:xfrm>
            <a:off x="5212913" y="4989552"/>
            <a:ext cx="301752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Streamlined Operations</a:t>
            </a:r>
            <a:endParaRPr lang="en-US" sz="2187" dirty="0"/>
          </a:p>
        </p:txBody>
      </p:sp>
      <p:sp>
        <p:nvSpPr>
          <p:cNvPr id="13" name="Text 10"/>
          <p:cNvSpPr/>
          <p:nvPr/>
        </p:nvSpPr>
        <p:spPr>
          <a:xfrm>
            <a:off x="5212913" y="5558909"/>
            <a:ext cx="8584287"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 single person can effectively manage the entire system, minimizing chances of errors and streamlining operations.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931682"/>
            <a:ext cx="10554414" cy="1388745"/>
          </a:xfrm>
          <a:prstGeom prst="rect">
            <a:avLst/>
          </a:prstGeom>
          <a:noFill/>
          <a:ln/>
        </p:spPr>
        <p:txBody>
          <a:bodyPr wrap="squar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Library Management System: A Necessity</a:t>
            </a:r>
            <a:endParaRPr lang="en-US" sz="4374" dirty="0"/>
          </a:p>
        </p:txBody>
      </p:sp>
      <p:sp>
        <p:nvSpPr>
          <p:cNvPr id="6" name="Text 3"/>
          <p:cNvSpPr/>
          <p:nvPr/>
        </p:nvSpPr>
        <p:spPr>
          <a:xfrm>
            <a:off x="2037993" y="5653683"/>
            <a:ext cx="10554414"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Nowadays, a library management system is essential for various organizations including schools, colleges, private libraries, and reference libraries. It helps in managing book issuing, return, and renewal processes efficiently. This software ensures accurate record-keeping and provides easy access to information.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778788"/>
            <a:ext cx="535686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The Proposed System</a:t>
            </a:r>
            <a:endParaRPr lang="en-US" sz="4374" dirty="0"/>
          </a:p>
        </p:txBody>
      </p:sp>
      <p:sp>
        <p:nvSpPr>
          <p:cNvPr id="5" name="Shape 3"/>
          <p:cNvSpPr/>
          <p:nvPr/>
        </p:nvSpPr>
        <p:spPr>
          <a:xfrm>
            <a:off x="7301389" y="1917502"/>
            <a:ext cx="27742" cy="5533192"/>
          </a:xfrm>
          <a:prstGeom prst="rect">
            <a:avLst/>
          </a:prstGeom>
          <a:solidFill>
            <a:srgbClr val="FF6680"/>
          </a:solidFill>
          <a:ln/>
        </p:spPr>
      </p:sp>
      <p:sp>
        <p:nvSpPr>
          <p:cNvPr id="6" name="Shape 4"/>
          <p:cNvSpPr/>
          <p:nvPr/>
        </p:nvSpPr>
        <p:spPr>
          <a:xfrm>
            <a:off x="7565172" y="2327136"/>
            <a:ext cx="777597" cy="27742"/>
          </a:xfrm>
          <a:prstGeom prst="rect">
            <a:avLst/>
          </a:prstGeom>
          <a:solidFill>
            <a:srgbClr val="FF6680"/>
          </a:solidFill>
          <a:ln/>
        </p:spPr>
      </p:sp>
      <p:sp>
        <p:nvSpPr>
          <p:cNvPr id="7" name="Shape 5"/>
          <p:cNvSpPr/>
          <p:nvPr/>
        </p:nvSpPr>
        <p:spPr>
          <a:xfrm>
            <a:off x="7065228" y="2091095"/>
            <a:ext cx="499943" cy="499943"/>
          </a:xfrm>
          <a:prstGeom prst="roundRect">
            <a:avLst>
              <a:gd name="adj" fmla="val 13333"/>
            </a:avLst>
          </a:prstGeom>
          <a:solidFill>
            <a:srgbClr val="312140"/>
          </a:solidFill>
          <a:ln/>
        </p:spPr>
      </p:sp>
      <p:sp>
        <p:nvSpPr>
          <p:cNvPr id="8" name="Text 6"/>
          <p:cNvSpPr/>
          <p:nvPr/>
        </p:nvSpPr>
        <p:spPr>
          <a:xfrm>
            <a:off x="7231320" y="2132767"/>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9" name="Text 7"/>
          <p:cNvSpPr/>
          <p:nvPr/>
        </p:nvSpPr>
        <p:spPr>
          <a:xfrm>
            <a:off x="8537258" y="2139672"/>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Add New Student</a:t>
            </a:r>
            <a:endParaRPr lang="en-US" sz="2187" dirty="0"/>
          </a:p>
        </p:txBody>
      </p:sp>
      <p:sp>
        <p:nvSpPr>
          <p:cNvPr id="10" name="Text 8"/>
          <p:cNvSpPr/>
          <p:nvPr/>
        </p:nvSpPr>
        <p:spPr>
          <a:xfrm>
            <a:off x="8537258" y="2709029"/>
            <a:ext cx="4055150" cy="1066205"/>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Easily add new student details to the system for seamless tracking and management.</a:t>
            </a:r>
            <a:endParaRPr lang="en-US" sz="1750" dirty="0"/>
          </a:p>
        </p:txBody>
      </p:sp>
      <p:sp>
        <p:nvSpPr>
          <p:cNvPr id="11" name="Shape 9"/>
          <p:cNvSpPr/>
          <p:nvPr/>
        </p:nvSpPr>
        <p:spPr>
          <a:xfrm>
            <a:off x="6287631" y="3437989"/>
            <a:ext cx="777597" cy="27742"/>
          </a:xfrm>
          <a:prstGeom prst="rect">
            <a:avLst/>
          </a:prstGeom>
          <a:solidFill>
            <a:srgbClr val="FF6680"/>
          </a:solidFill>
          <a:ln/>
        </p:spPr>
      </p:sp>
      <p:sp>
        <p:nvSpPr>
          <p:cNvPr id="12" name="Shape 10"/>
          <p:cNvSpPr/>
          <p:nvPr/>
        </p:nvSpPr>
        <p:spPr>
          <a:xfrm>
            <a:off x="7065228" y="3201948"/>
            <a:ext cx="499943" cy="499943"/>
          </a:xfrm>
          <a:prstGeom prst="roundRect">
            <a:avLst>
              <a:gd name="adj" fmla="val 13333"/>
            </a:avLst>
          </a:prstGeom>
          <a:solidFill>
            <a:srgbClr val="312140"/>
          </a:solidFill>
          <a:ln/>
        </p:spPr>
      </p:sp>
      <p:sp>
        <p:nvSpPr>
          <p:cNvPr id="13" name="Text 11"/>
          <p:cNvSpPr/>
          <p:nvPr/>
        </p:nvSpPr>
        <p:spPr>
          <a:xfrm>
            <a:off x="7231320" y="3243620"/>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4" name="Text 12"/>
          <p:cNvSpPr/>
          <p:nvPr/>
        </p:nvSpPr>
        <p:spPr>
          <a:xfrm>
            <a:off x="3871198" y="3250525"/>
            <a:ext cx="2221944" cy="347186"/>
          </a:xfrm>
          <a:prstGeom prst="rect">
            <a:avLst/>
          </a:prstGeom>
          <a:noFill/>
          <a:ln/>
        </p:spPr>
        <p:txBody>
          <a:bodyPr wrap="none" rtlCol="0" anchor="t"/>
          <a:lstStyle/>
          <a:p>
            <a:pPr marL="0" indent="0" algn="r">
              <a:lnSpc>
                <a:spcPts val="2734"/>
              </a:lnSpc>
              <a:buNone/>
            </a:pPr>
            <a:r>
              <a:rPr lang="en-US" sz="2187" b="1" dirty="0">
                <a:solidFill>
                  <a:srgbClr val="FF726D"/>
                </a:solidFill>
                <a:latin typeface="Inconsolata" pitchFamily="34" charset="0"/>
                <a:ea typeface="Inconsolata" pitchFamily="34" charset="-122"/>
                <a:cs typeface="Inconsolata" pitchFamily="34" charset="-120"/>
              </a:rPr>
              <a:t>Add New Book</a:t>
            </a:r>
            <a:endParaRPr lang="en-US" sz="2187" dirty="0"/>
          </a:p>
        </p:txBody>
      </p:sp>
      <p:sp>
        <p:nvSpPr>
          <p:cNvPr id="15" name="Text 13"/>
          <p:cNvSpPr/>
          <p:nvPr/>
        </p:nvSpPr>
        <p:spPr>
          <a:xfrm>
            <a:off x="2037993" y="3819882"/>
            <a:ext cx="4055150" cy="1066205"/>
          </a:xfrm>
          <a:prstGeom prst="rect">
            <a:avLst/>
          </a:prstGeom>
          <a:noFill/>
          <a:ln/>
        </p:spPr>
        <p:txBody>
          <a:bodyPr wrap="square" rtlCol="0" anchor="t"/>
          <a:lstStyle/>
          <a:p>
            <a:pPr marL="0" indent="0" algn="r">
              <a:lnSpc>
                <a:spcPts val="2799"/>
              </a:lnSpc>
              <a:buNone/>
            </a:pPr>
            <a:r>
              <a:rPr lang="en-US" sz="1750" dirty="0">
                <a:solidFill>
                  <a:srgbClr val="DAD1E6"/>
                </a:solidFill>
                <a:latin typeface="Fira Sans" pitchFamily="34" charset="0"/>
                <a:ea typeface="Fira Sans" pitchFamily="34" charset="-122"/>
                <a:cs typeface="Fira Sans" pitchFamily="34" charset="-120"/>
              </a:rPr>
              <a:t>Effortlessly update the system with information about new books, ensuring accurate record-keeping.</a:t>
            </a:r>
            <a:endParaRPr lang="en-US" sz="1750" dirty="0"/>
          </a:p>
        </p:txBody>
      </p:sp>
      <p:sp>
        <p:nvSpPr>
          <p:cNvPr id="16" name="Shape 14"/>
          <p:cNvSpPr/>
          <p:nvPr/>
        </p:nvSpPr>
        <p:spPr>
          <a:xfrm>
            <a:off x="7565172" y="4629210"/>
            <a:ext cx="777597" cy="27742"/>
          </a:xfrm>
          <a:prstGeom prst="rect">
            <a:avLst/>
          </a:prstGeom>
          <a:solidFill>
            <a:srgbClr val="FF6680"/>
          </a:solidFill>
          <a:ln/>
        </p:spPr>
      </p:sp>
      <p:sp>
        <p:nvSpPr>
          <p:cNvPr id="17" name="Shape 15"/>
          <p:cNvSpPr/>
          <p:nvPr/>
        </p:nvSpPr>
        <p:spPr>
          <a:xfrm>
            <a:off x="7065228" y="4393168"/>
            <a:ext cx="499943" cy="499943"/>
          </a:xfrm>
          <a:prstGeom prst="roundRect">
            <a:avLst>
              <a:gd name="adj" fmla="val 13333"/>
            </a:avLst>
          </a:prstGeom>
          <a:solidFill>
            <a:srgbClr val="312140"/>
          </a:solidFill>
          <a:ln/>
        </p:spPr>
      </p:sp>
      <p:sp>
        <p:nvSpPr>
          <p:cNvPr id="18" name="Text 16"/>
          <p:cNvSpPr/>
          <p:nvPr/>
        </p:nvSpPr>
        <p:spPr>
          <a:xfrm>
            <a:off x="7231320" y="4434840"/>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19" name="Text 17"/>
          <p:cNvSpPr/>
          <p:nvPr/>
        </p:nvSpPr>
        <p:spPr>
          <a:xfrm>
            <a:off x="8537258" y="4441746"/>
            <a:ext cx="2880360"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Issue Book to Student</a:t>
            </a:r>
            <a:endParaRPr lang="en-US" sz="2187" dirty="0"/>
          </a:p>
        </p:txBody>
      </p:sp>
      <p:sp>
        <p:nvSpPr>
          <p:cNvPr id="20" name="Text 18"/>
          <p:cNvSpPr/>
          <p:nvPr/>
        </p:nvSpPr>
        <p:spPr>
          <a:xfrm>
            <a:off x="8537258" y="5011103"/>
            <a:ext cx="4055150" cy="1066205"/>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Facilitate the process of book issuance to students, keeping track of borrowed books.</a:t>
            </a:r>
            <a:endParaRPr lang="en-US" sz="1750" dirty="0"/>
          </a:p>
        </p:txBody>
      </p:sp>
      <p:sp>
        <p:nvSpPr>
          <p:cNvPr id="21" name="Shape 19"/>
          <p:cNvSpPr/>
          <p:nvPr/>
        </p:nvSpPr>
        <p:spPr>
          <a:xfrm>
            <a:off x="6287631" y="5780306"/>
            <a:ext cx="777597" cy="27742"/>
          </a:xfrm>
          <a:prstGeom prst="rect">
            <a:avLst/>
          </a:prstGeom>
          <a:solidFill>
            <a:srgbClr val="FF6680"/>
          </a:solidFill>
          <a:ln/>
        </p:spPr>
      </p:sp>
      <p:sp>
        <p:nvSpPr>
          <p:cNvPr id="22" name="Shape 20"/>
          <p:cNvSpPr/>
          <p:nvPr/>
        </p:nvSpPr>
        <p:spPr>
          <a:xfrm>
            <a:off x="7065228" y="5544264"/>
            <a:ext cx="499943" cy="499943"/>
          </a:xfrm>
          <a:prstGeom prst="roundRect">
            <a:avLst>
              <a:gd name="adj" fmla="val 13333"/>
            </a:avLst>
          </a:prstGeom>
          <a:solidFill>
            <a:srgbClr val="312140"/>
          </a:solidFill>
          <a:ln/>
        </p:spPr>
      </p:sp>
      <p:sp>
        <p:nvSpPr>
          <p:cNvPr id="23" name="Text 21"/>
          <p:cNvSpPr/>
          <p:nvPr/>
        </p:nvSpPr>
        <p:spPr>
          <a:xfrm>
            <a:off x="7231320" y="5585936"/>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4</a:t>
            </a:r>
            <a:endParaRPr lang="en-US" sz="2624" dirty="0"/>
          </a:p>
        </p:txBody>
      </p:sp>
      <p:sp>
        <p:nvSpPr>
          <p:cNvPr id="24" name="Text 22"/>
          <p:cNvSpPr/>
          <p:nvPr/>
        </p:nvSpPr>
        <p:spPr>
          <a:xfrm>
            <a:off x="2801303" y="5592842"/>
            <a:ext cx="3291840" cy="347186"/>
          </a:xfrm>
          <a:prstGeom prst="rect">
            <a:avLst/>
          </a:prstGeom>
          <a:noFill/>
          <a:ln/>
        </p:spPr>
        <p:txBody>
          <a:bodyPr wrap="none" rtlCol="0" anchor="t"/>
          <a:lstStyle/>
          <a:p>
            <a:pPr marL="0" indent="0" algn="r">
              <a:lnSpc>
                <a:spcPts val="2734"/>
              </a:lnSpc>
              <a:buNone/>
            </a:pPr>
            <a:r>
              <a:rPr lang="en-US" sz="2187" b="1" dirty="0">
                <a:solidFill>
                  <a:srgbClr val="FF726D"/>
                </a:solidFill>
                <a:latin typeface="Inconsolata" pitchFamily="34" charset="0"/>
                <a:ea typeface="Inconsolata" pitchFamily="34" charset="-122"/>
                <a:cs typeface="Inconsolata" pitchFamily="34" charset="-120"/>
              </a:rPr>
              <a:t>Return Book from Student</a:t>
            </a:r>
            <a:endParaRPr lang="en-US" sz="2187" dirty="0"/>
          </a:p>
        </p:txBody>
      </p:sp>
      <p:sp>
        <p:nvSpPr>
          <p:cNvPr id="25" name="Text 23"/>
          <p:cNvSpPr/>
          <p:nvPr/>
        </p:nvSpPr>
        <p:spPr>
          <a:xfrm>
            <a:off x="2037993" y="6162199"/>
            <a:ext cx="4055150" cy="1066205"/>
          </a:xfrm>
          <a:prstGeom prst="rect">
            <a:avLst/>
          </a:prstGeom>
          <a:noFill/>
          <a:ln/>
        </p:spPr>
        <p:txBody>
          <a:bodyPr wrap="square" rtlCol="0" anchor="t"/>
          <a:lstStyle/>
          <a:p>
            <a:pPr marL="0" indent="0" algn="r">
              <a:lnSpc>
                <a:spcPts val="2799"/>
              </a:lnSpc>
              <a:buNone/>
            </a:pPr>
            <a:r>
              <a:rPr lang="en-US" sz="1750" dirty="0">
                <a:solidFill>
                  <a:srgbClr val="DAD1E6"/>
                </a:solidFill>
                <a:latin typeface="Fira Sans" pitchFamily="34" charset="0"/>
                <a:ea typeface="Fira Sans" pitchFamily="34" charset="-122"/>
                <a:cs typeface="Fira Sans" pitchFamily="34" charset="-120"/>
              </a:rPr>
              <a:t>Efficiently track and manage book returns from students, ensuring prompt book availability.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alphaModFix amt="35000"/>
          </a:blip>
          <a:stretch>
            <a:fillRect/>
          </a:stretch>
        </p:blipFill>
        <p:spPr>
          <a:xfrm>
            <a:off x="0" y="0"/>
            <a:ext cx="5486400" cy="8229600"/>
          </a:xfrm>
          <a:prstGeom prst="rect">
            <a:avLst/>
          </a:prstGeom>
        </p:spPr>
      </p:pic>
      <p:sp>
        <p:nvSpPr>
          <p:cNvPr id="5" name="Text 2"/>
          <p:cNvSpPr/>
          <p:nvPr/>
        </p:nvSpPr>
        <p:spPr>
          <a:xfrm>
            <a:off x="6319599" y="2720697"/>
            <a:ext cx="7477601" cy="1388745"/>
          </a:xfrm>
          <a:prstGeom prst="rect">
            <a:avLst/>
          </a:prstGeom>
          <a:noFill/>
          <a:ln/>
        </p:spPr>
        <p:txBody>
          <a:bodyPr wrap="squar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Better Information Access for Students</a:t>
            </a:r>
            <a:endParaRPr lang="en-US" sz="4374" dirty="0"/>
          </a:p>
        </p:txBody>
      </p:sp>
      <p:sp>
        <p:nvSpPr>
          <p:cNvPr id="6" name="Text 3"/>
          <p:cNvSpPr/>
          <p:nvPr/>
        </p:nvSpPr>
        <p:spPr>
          <a:xfrm>
            <a:off x="6319599" y="4442698"/>
            <a:ext cx="7477601"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The library management system enables customers to easily search and find books. This software ensures quick and efficient access to the desired books, enhancing the overall customer experience.</a:t>
            </a:r>
            <a:endParaRPr lang="en-US" sz="1750" dirty="0"/>
          </a:p>
        </p:txBody>
      </p:sp>
      <p:pic>
        <p:nvPicPr>
          <p:cNvPr id="8" name="Picture 7">
            <a:extLst>
              <a:ext uri="{FF2B5EF4-FFF2-40B4-BE49-F238E27FC236}">
                <a16:creationId xmlns:a16="http://schemas.microsoft.com/office/drawing/2014/main" id="{678DB14B-7E5F-0BB5-12C2-60BAE2F76C03}"/>
              </a:ext>
            </a:extLst>
          </p:cNvPr>
          <p:cNvPicPr>
            <a:picLocks noChangeAspect="1"/>
          </p:cNvPicPr>
          <p:nvPr/>
        </p:nvPicPr>
        <p:blipFill>
          <a:blip r:embed="rId4"/>
          <a:stretch>
            <a:fillRect/>
          </a:stretch>
        </p:blipFill>
        <p:spPr>
          <a:xfrm>
            <a:off x="1" y="1955751"/>
            <a:ext cx="5488036" cy="430738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1354455"/>
            <a:ext cx="845820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Usage in Various Organizations</a:t>
            </a:r>
            <a:endParaRPr lang="en-US" sz="4374" dirty="0"/>
          </a:p>
        </p:txBody>
      </p:sp>
      <p:sp>
        <p:nvSpPr>
          <p:cNvPr id="5" name="Shape 3"/>
          <p:cNvSpPr/>
          <p:nvPr/>
        </p:nvSpPr>
        <p:spPr>
          <a:xfrm>
            <a:off x="2037993" y="2493169"/>
            <a:ext cx="5166122" cy="2079903"/>
          </a:xfrm>
          <a:prstGeom prst="roundRect">
            <a:avLst>
              <a:gd name="adj" fmla="val 3205"/>
            </a:avLst>
          </a:prstGeom>
          <a:solidFill>
            <a:srgbClr val="312140"/>
          </a:solidFill>
          <a:ln/>
        </p:spPr>
      </p:sp>
      <p:sp>
        <p:nvSpPr>
          <p:cNvPr id="6" name="Text 4"/>
          <p:cNvSpPr/>
          <p:nvPr/>
        </p:nvSpPr>
        <p:spPr>
          <a:xfrm>
            <a:off x="2260163" y="2715339"/>
            <a:ext cx="2221944"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School Libraries</a:t>
            </a:r>
            <a:endParaRPr lang="en-US" sz="2187" dirty="0"/>
          </a:p>
        </p:txBody>
      </p:sp>
      <p:sp>
        <p:nvSpPr>
          <p:cNvPr id="7" name="Text 5"/>
          <p:cNvSpPr/>
          <p:nvPr/>
        </p:nvSpPr>
        <p:spPr>
          <a:xfrm>
            <a:off x="2260163" y="3284696"/>
            <a:ext cx="4721781"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Effectively manage book issuing and returning processes in school libraries.</a:t>
            </a:r>
            <a:endParaRPr lang="en-US" sz="1750" dirty="0"/>
          </a:p>
        </p:txBody>
      </p:sp>
      <p:sp>
        <p:nvSpPr>
          <p:cNvPr id="8" name="Shape 6"/>
          <p:cNvSpPr/>
          <p:nvPr/>
        </p:nvSpPr>
        <p:spPr>
          <a:xfrm>
            <a:off x="7426285" y="2493169"/>
            <a:ext cx="5166122" cy="2079903"/>
          </a:xfrm>
          <a:prstGeom prst="roundRect">
            <a:avLst>
              <a:gd name="adj" fmla="val 3205"/>
            </a:avLst>
          </a:prstGeom>
          <a:solidFill>
            <a:srgbClr val="312140"/>
          </a:solidFill>
          <a:ln/>
        </p:spPr>
      </p:sp>
      <p:sp>
        <p:nvSpPr>
          <p:cNvPr id="9" name="Text 7"/>
          <p:cNvSpPr/>
          <p:nvPr/>
        </p:nvSpPr>
        <p:spPr>
          <a:xfrm>
            <a:off x="7648456" y="2715339"/>
            <a:ext cx="233172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College Libraries</a:t>
            </a:r>
            <a:endParaRPr lang="en-US" sz="2187" dirty="0"/>
          </a:p>
        </p:txBody>
      </p:sp>
      <p:sp>
        <p:nvSpPr>
          <p:cNvPr id="10" name="Text 8"/>
          <p:cNvSpPr/>
          <p:nvPr/>
        </p:nvSpPr>
        <p:spPr>
          <a:xfrm>
            <a:off x="7648456" y="3284696"/>
            <a:ext cx="4721781"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Streamline book management in college libraries, facilitating easy access to educational resources.</a:t>
            </a:r>
            <a:endParaRPr lang="en-US" sz="1750" dirty="0"/>
          </a:p>
        </p:txBody>
      </p:sp>
      <p:sp>
        <p:nvSpPr>
          <p:cNvPr id="11" name="Shape 9"/>
          <p:cNvSpPr/>
          <p:nvPr/>
        </p:nvSpPr>
        <p:spPr>
          <a:xfrm>
            <a:off x="2037993" y="4795242"/>
            <a:ext cx="5166122" cy="2079903"/>
          </a:xfrm>
          <a:prstGeom prst="roundRect">
            <a:avLst>
              <a:gd name="adj" fmla="val 3205"/>
            </a:avLst>
          </a:prstGeom>
          <a:solidFill>
            <a:srgbClr val="312140"/>
          </a:solidFill>
          <a:ln/>
        </p:spPr>
      </p:sp>
      <p:sp>
        <p:nvSpPr>
          <p:cNvPr id="12" name="Text 10"/>
          <p:cNvSpPr/>
          <p:nvPr/>
        </p:nvSpPr>
        <p:spPr>
          <a:xfrm>
            <a:off x="2260163" y="5017413"/>
            <a:ext cx="233172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Private Libraries</a:t>
            </a:r>
            <a:endParaRPr lang="en-US" sz="2187" dirty="0"/>
          </a:p>
        </p:txBody>
      </p:sp>
      <p:sp>
        <p:nvSpPr>
          <p:cNvPr id="13" name="Text 11"/>
          <p:cNvSpPr/>
          <p:nvPr/>
        </p:nvSpPr>
        <p:spPr>
          <a:xfrm>
            <a:off x="2260163" y="5586770"/>
            <a:ext cx="4721781"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Efficiently manage book inventory and enhance the library experience for private libraries.</a:t>
            </a:r>
            <a:endParaRPr lang="en-US" sz="1750" dirty="0"/>
          </a:p>
        </p:txBody>
      </p:sp>
      <p:sp>
        <p:nvSpPr>
          <p:cNvPr id="14" name="Shape 12"/>
          <p:cNvSpPr/>
          <p:nvPr/>
        </p:nvSpPr>
        <p:spPr>
          <a:xfrm>
            <a:off x="7426285" y="4795242"/>
            <a:ext cx="5166122" cy="2079903"/>
          </a:xfrm>
          <a:prstGeom prst="roundRect">
            <a:avLst>
              <a:gd name="adj" fmla="val 3205"/>
            </a:avLst>
          </a:prstGeom>
          <a:solidFill>
            <a:srgbClr val="312140"/>
          </a:solidFill>
          <a:ln/>
        </p:spPr>
      </p:sp>
      <p:sp>
        <p:nvSpPr>
          <p:cNvPr id="15" name="Text 13"/>
          <p:cNvSpPr/>
          <p:nvPr/>
        </p:nvSpPr>
        <p:spPr>
          <a:xfrm>
            <a:off x="7648456" y="5017413"/>
            <a:ext cx="260604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Reference Libraries</a:t>
            </a:r>
            <a:endParaRPr lang="en-US" sz="2187" dirty="0"/>
          </a:p>
        </p:txBody>
      </p:sp>
      <p:sp>
        <p:nvSpPr>
          <p:cNvPr id="16" name="Text 14"/>
          <p:cNvSpPr/>
          <p:nvPr/>
        </p:nvSpPr>
        <p:spPr>
          <a:xfrm>
            <a:off x="7648456" y="5586770"/>
            <a:ext cx="4721781" cy="710803"/>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Ensure accurate record-keeping and information access for reference libraries.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542937"/>
            <a:ext cx="7477601" cy="1388745"/>
          </a:xfrm>
          <a:prstGeom prst="rect">
            <a:avLst/>
          </a:prstGeom>
          <a:noFill/>
          <a:ln/>
        </p:spPr>
        <p:txBody>
          <a:bodyPr wrap="squar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Automated Management for Public Libraries</a:t>
            </a:r>
            <a:endParaRPr lang="en-US" sz="4374" dirty="0"/>
          </a:p>
        </p:txBody>
      </p:sp>
      <p:sp>
        <p:nvSpPr>
          <p:cNvPr id="6" name="Text 3"/>
          <p:cNvSpPr/>
          <p:nvPr/>
        </p:nvSpPr>
        <p:spPr>
          <a:xfrm>
            <a:off x="6319599" y="4264938"/>
            <a:ext cx="7477601"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The library management system is particularly beneficial for public libraries, modern public libraries, public leading libraries, and national libraries. It automates book issuing and return processes, making library management seamless and efficient.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600</Words>
  <Application>Microsoft Office PowerPoint</Application>
  <PresentationFormat>Custom</PresentationFormat>
  <Paragraphs>69</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Fira Sans</vt:lpstr>
      <vt:lpstr>Inconsolata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Archisman Hes</cp:lastModifiedBy>
  <cp:revision>2</cp:revision>
  <dcterms:created xsi:type="dcterms:W3CDTF">2023-11-18T07:34:10Z</dcterms:created>
  <dcterms:modified xsi:type="dcterms:W3CDTF">2023-11-18T07:39:12Z</dcterms:modified>
</cp:coreProperties>
</file>